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7"/>
  </p:notesMasterIdLst>
  <p:sldIdLst>
    <p:sldId id="256" r:id="rId2"/>
    <p:sldId id="260" r:id="rId3"/>
    <p:sldId id="257" r:id="rId4"/>
    <p:sldId id="259" r:id="rId5"/>
    <p:sldId id="258" r:id="rId6"/>
    <p:sldId id="261" r:id="rId7"/>
    <p:sldId id="268" r:id="rId8"/>
    <p:sldId id="269" r:id="rId9"/>
    <p:sldId id="270" r:id="rId10"/>
    <p:sldId id="262" r:id="rId11"/>
    <p:sldId id="265" r:id="rId12"/>
    <p:sldId id="263" r:id="rId13"/>
    <p:sldId id="266" r:id="rId14"/>
    <p:sldId id="267" r:id="rId15"/>
    <p:sldId id="264"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418" y="96"/>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jpg>
</file>

<file path=ppt/media/image6.jp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3c16da1fed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3c16da1fed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3c16da1fed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3c16da1fed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3c16da1fed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3c16da1fe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3c16da1fed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3c16da1fe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3c16da1fed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3c16da1fed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3c16da1fed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3c16da1fe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3c16da1fed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3c16da1fed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3c16da1fed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3c16da1fed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geitgey/face_recognition"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thinkingneuron/" TargetMode="External"/><Relationship Id="rId4" Type="http://schemas.openxmlformats.org/officeDocument/2006/relationships/hyperlink" Target="https://github.com/Chando0185/led_controller_python_arduino"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b="1" u="sng" dirty="0"/>
              <a:t>Face Tracking System</a:t>
            </a:r>
            <a:endParaRPr b="1" u="sng" dirty="0"/>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fontScale="85000" lnSpcReduction="10000"/>
          </a:bodyPr>
          <a:lstStyle/>
          <a:p>
            <a:pPr marL="0" lvl="0" indent="0" algn="ctr" rtl="0">
              <a:spcBef>
                <a:spcPts val="0"/>
              </a:spcBef>
              <a:spcAft>
                <a:spcPts val="0"/>
              </a:spcAft>
              <a:buNone/>
            </a:pPr>
            <a:r>
              <a:rPr lang="en" dirty="0"/>
              <a:t>By: Amaneet Pal Singh Benipal, Yash Pund, Varad Desai</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u="sng" dirty="0"/>
              <a:t>Methodology</a:t>
            </a:r>
            <a:endParaRPr b="1" u="sng" dirty="0"/>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spcAft>
                <a:spcPts val="1200"/>
              </a:spcAft>
              <a:buFont typeface="Wingdings" panose="05000000000000000000" pitchFamily="2" charset="2"/>
              <a:buChar char="§"/>
            </a:pPr>
            <a:r>
              <a:rPr lang="en-US" sz="1600" dirty="0"/>
              <a:t>Hardware Setup</a:t>
            </a:r>
            <a:r>
              <a:rPr lang="en-US" sz="1200" dirty="0"/>
              <a:t>: Using microcontroller and servo motors for tracking mechanism </a:t>
            </a:r>
          </a:p>
          <a:p>
            <a:pPr marL="285750" indent="-285750">
              <a:spcAft>
                <a:spcPts val="1200"/>
              </a:spcAft>
              <a:buFont typeface="Wingdings" panose="05000000000000000000" pitchFamily="2" charset="2"/>
              <a:buChar char="§"/>
            </a:pPr>
            <a:r>
              <a:rPr lang="en-US" sz="1600" dirty="0"/>
              <a:t>Software Setup</a:t>
            </a:r>
            <a:r>
              <a:rPr lang="en-US" sz="1200" dirty="0"/>
              <a:t>: The required software's are Arduino IDE, Python 3.0, including all necessary modules and packages such as OpenCV, Serial for communication with Arduino.</a:t>
            </a:r>
          </a:p>
          <a:p>
            <a:pPr marL="285750" indent="-285750">
              <a:spcAft>
                <a:spcPts val="1200"/>
              </a:spcAft>
              <a:buFont typeface="Wingdings" panose="05000000000000000000" pitchFamily="2" charset="2"/>
              <a:buChar char="§"/>
            </a:pPr>
            <a:r>
              <a:rPr lang="en-US" sz="1600" dirty="0">
                <a:solidFill>
                  <a:schemeClr val="tx1">
                    <a:lumMod val="50000"/>
                  </a:schemeClr>
                </a:solidFill>
              </a:rPr>
              <a:t>Programming</a:t>
            </a:r>
            <a:r>
              <a:rPr lang="en-US" sz="1200" dirty="0"/>
              <a:t>: Write the Arduino sketch to control the servos/motors based on the input received from the Python script. Use the OpenCV library to capture video frames from the webcam/camera module. Implement face detection using a pre-trained deep learning-based model like a Convolutional Neural Network(CNN). </a:t>
            </a:r>
          </a:p>
          <a:p>
            <a:pPr marL="285750" lvl="0" indent="-285750" algn="l" rtl="0">
              <a:spcBef>
                <a:spcPts val="0"/>
              </a:spcBef>
              <a:spcAft>
                <a:spcPts val="1200"/>
              </a:spcAft>
              <a:buFont typeface="Wingdings" panose="05000000000000000000" pitchFamily="2" charset="2"/>
              <a:buChar char="§"/>
            </a:pPr>
            <a:r>
              <a:rPr lang="en-US" sz="1600" dirty="0"/>
              <a:t>Integration</a:t>
            </a:r>
            <a:r>
              <a:rPr lang="en-US" sz="1200" dirty="0"/>
              <a:t>: Establish communication between the Python script and the Arduino by sending data over the serial connection. In the Python script, send the calculated servo control values to the Arduino for adjusting the camera's orientation based on the detected face's position.</a:t>
            </a:r>
          </a:p>
          <a:p>
            <a:pPr marL="285750" lvl="0" indent="-285750" algn="l" rtl="0">
              <a:spcBef>
                <a:spcPts val="0"/>
              </a:spcBef>
              <a:spcAft>
                <a:spcPts val="1200"/>
              </a:spcAft>
              <a:buFont typeface="Wingdings" panose="05000000000000000000" pitchFamily="2" charset="2"/>
              <a:buChar char="§"/>
            </a:pPr>
            <a:r>
              <a:rPr lang="en-US" sz="1200" dirty="0"/>
              <a:t> </a:t>
            </a:r>
            <a:r>
              <a:rPr lang="en-US" sz="1600" dirty="0"/>
              <a:t>Final</a:t>
            </a:r>
            <a:r>
              <a:rPr lang="en-US" sz="1200" dirty="0"/>
              <a:t>: After fine calibration and testing, the software and hardware shall run successfully and the model would be ready to execute.</a:t>
            </a:r>
            <a:endParaRPr sz="12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6EE5A-0225-5F0D-E72E-DED958635429}"/>
              </a:ext>
            </a:extLst>
          </p:cNvPr>
          <p:cNvSpPr>
            <a:spLocks noGrp="1"/>
          </p:cNvSpPr>
          <p:nvPr>
            <p:ph type="title"/>
          </p:nvPr>
        </p:nvSpPr>
        <p:spPr/>
        <p:txBody>
          <a:bodyPr>
            <a:noAutofit/>
          </a:bodyPr>
          <a:lstStyle/>
          <a:p>
            <a:r>
              <a:rPr lang="en-US" b="1" u="sng" dirty="0"/>
              <a:t>Flowchart</a:t>
            </a:r>
            <a:endParaRPr lang="en-IN" b="1" u="sng" dirty="0"/>
          </a:p>
        </p:txBody>
      </p:sp>
      <p:pic>
        <p:nvPicPr>
          <p:cNvPr id="7" name="Picture 6">
            <a:extLst>
              <a:ext uri="{FF2B5EF4-FFF2-40B4-BE49-F238E27FC236}">
                <a16:creationId xmlns:a16="http://schemas.microsoft.com/office/drawing/2014/main" id="{B2968F82-B9E0-1349-218E-128569381F71}"/>
              </a:ext>
            </a:extLst>
          </p:cNvPr>
          <p:cNvPicPr>
            <a:picLocks noChangeAspect="1"/>
          </p:cNvPicPr>
          <p:nvPr/>
        </p:nvPicPr>
        <p:blipFill>
          <a:blip r:embed="rId2"/>
          <a:stretch>
            <a:fillRect/>
          </a:stretch>
        </p:blipFill>
        <p:spPr>
          <a:xfrm>
            <a:off x="311700" y="1089606"/>
            <a:ext cx="8319752" cy="3608869"/>
          </a:xfrm>
          <a:prstGeom prst="rect">
            <a:avLst/>
          </a:prstGeom>
        </p:spPr>
      </p:pic>
    </p:spTree>
    <p:extLst>
      <p:ext uri="{BB962C8B-B14F-4D97-AF65-F5344CB8AC3E}">
        <p14:creationId xmlns:p14="http://schemas.microsoft.com/office/powerpoint/2010/main" val="6109125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u="sng" dirty="0"/>
              <a:t>Conclusion</a:t>
            </a:r>
            <a:endParaRPr b="1" u="sng"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285750" lvl="0" indent="-285750" algn="l" rtl="0">
              <a:spcBef>
                <a:spcPts val="0"/>
              </a:spcBef>
              <a:spcAft>
                <a:spcPts val="1200"/>
              </a:spcAft>
              <a:buFont typeface="Wingdings" panose="05000000000000000000" pitchFamily="2" charset="2"/>
              <a:buChar char="§"/>
            </a:pPr>
            <a:r>
              <a:rPr lang="en-US" sz="1600" dirty="0"/>
              <a:t>Face recognition and tracking are integral components of computer vision that enable the identification, authentication, and monitoring of individuals based on their facial features.</a:t>
            </a:r>
          </a:p>
          <a:p>
            <a:pPr marL="285750" lvl="0" indent="-285750" algn="l" rtl="0">
              <a:spcBef>
                <a:spcPts val="0"/>
              </a:spcBef>
              <a:spcAft>
                <a:spcPts val="1200"/>
              </a:spcAft>
              <a:buFont typeface="Wingdings" panose="05000000000000000000" pitchFamily="2" charset="2"/>
              <a:buChar char="§"/>
            </a:pPr>
            <a:r>
              <a:rPr lang="en-US" sz="1600" dirty="0"/>
              <a:t> Face recognition uses deep learning to match faces to known individuals, finding applications in security and personalization. </a:t>
            </a:r>
          </a:p>
          <a:p>
            <a:pPr marL="285750" lvl="0" indent="-285750" algn="l" rtl="0">
              <a:spcBef>
                <a:spcPts val="0"/>
              </a:spcBef>
              <a:spcAft>
                <a:spcPts val="1200"/>
              </a:spcAft>
              <a:buFont typeface="Wingdings" panose="05000000000000000000" pitchFamily="2" charset="2"/>
              <a:buChar char="§"/>
            </a:pPr>
            <a:r>
              <a:rPr lang="en-US" sz="1600" dirty="0"/>
              <a:t>Face tracking involves real-time monitoring of facial movements and expressions, enhancing experiences in AR, VR, and video conferencing.</a:t>
            </a:r>
          </a:p>
          <a:p>
            <a:pPr marL="285750" lvl="0" indent="-285750" algn="l" rtl="0">
              <a:spcBef>
                <a:spcPts val="0"/>
              </a:spcBef>
              <a:spcAft>
                <a:spcPts val="1200"/>
              </a:spcAft>
              <a:buFont typeface="Wingdings" panose="05000000000000000000" pitchFamily="2" charset="2"/>
              <a:buChar char="§"/>
            </a:pPr>
            <a:r>
              <a:rPr lang="en-US" sz="1600" dirty="0"/>
              <a:t> While these technologies offer significant benefits, privacy concerns and ethical considerations must be carefully addressed</a:t>
            </a:r>
            <a:endParaRPr sz="16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D60E-EE9C-FA7F-03E5-81FD0FAF5E6B}"/>
              </a:ext>
            </a:extLst>
          </p:cNvPr>
          <p:cNvSpPr>
            <a:spLocks noGrp="1"/>
          </p:cNvSpPr>
          <p:nvPr>
            <p:ph type="title"/>
          </p:nvPr>
        </p:nvSpPr>
        <p:spPr/>
        <p:txBody>
          <a:bodyPr>
            <a:noAutofit/>
          </a:bodyPr>
          <a:lstStyle/>
          <a:p>
            <a:r>
              <a:rPr lang="en-IN" b="1" u="sng" dirty="0"/>
              <a:t>PROJECT GALLERY</a:t>
            </a:r>
          </a:p>
        </p:txBody>
      </p:sp>
      <p:pic>
        <p:nvPicPr>
          <p:cNvPr id="5" name="Picture 4">
            <a:extLst>
              <a:ext uri="{FF2B5EF4-FFF2-40B4-BE49-F238E27FC236}">
                <a16:creationId xmlns:a16="http://schemas.microsoft.com/office/drawing/2014/main" id="{BAE1CAC4-25AC-ACE5-D305-A2A50C97DADC}"/>
              </a:ext>
            </a:extLst>
          </p:cNvPr>
          <p:cNvPicPr>
            <a:picLocks noChangeAspect="1"/>
          </p:cNvPicPr>
          <p:nvPr/>
        </p:nvPicPr>
        <p:blipFill>
          <a:blip r:embed="rId2"/>
          <a:stretch>
            <a:fillRect/>
          </a:stretch>
        </p:blipFill>
        <p:spPr>
          <a:xfrm>
            <a:off x="4701198" y="1155340"/>
            <a:ext cx="3364993" cy="1892809"/>
          </a:xfrm>
          <a:prstGeom prst="rect">
            <a:avLst/>
          </a:prstGeom>
        </p:spPr>
      </p:pic>
      <p:pic>
        <p:nvPicPr>
          <p:cNvPr id="7" name="Picture 6">
            <a:extLst>
              <a:ext uri="{FF2B5EF4-FFF2-40B4-BE49-F238E27FC236}">
                <a16:creationId xmlns:a16="http://schemas.microsoft.com/office/drawing/2014/main" id="{C9DFF5C5-E784-B6B5-C68B-10A76397BC74}"/>
              </a:ext>
            </a:extLst>
          </p:cNvPr>
          <p:cNvPicPr>
            <a:picLocks noChangeAspect="1"/>
          </p:cNvPicPr>
          <p:nvPr/>
        </p:nvPicPr>
        <p:blipFill>
          <a:blip r:embed="rId3"/>
          <a:stretch>
            <a:fillRect/>
          </a:stretch>
        </p:blipFill>
        <p:spPr>
          <a:xfrm>
            <a:off x="749583" y="1155341"/>
            <a:ext cx="3364992" cy="1892808"/>
          </a:xfrm>
          <a:prstGeom prst="rect">
            <a:avLst/>
          </a:prstGeom>
        </p:spPr>
      </p:pic>
      <p:pic>
        <p:nvPicPr>
          <p:cNvPr id="8" name="Picture 7">
            <a:extLst>
              <a:ext uri="{FF2B5EF4-FFF2-40B4-BE49-F238E27FC236}">
                <a16:creationId xmlns:a16="http://schemas.microsoft.com/office/drawing/2014/main" id="{9D54C5FF-8D1C-A465-6FDA-F6FC6967AFAC}"/>
              </a:ext>
            </a:extLst>
          </p:cNvPr>
          <p:cNvPicPr>
            <a:picLocks noChangeAspect="1"/>
          </p:cNvPicPr>
          <p:nvPr/>
        </p:nvPicPr>
        <p:blipFill>
          <a:blip r:embed="rId4"/>
          <a:stretch>
            <a:fillRect/>
          </a:stretch>
        </p:blipFill>
        <p:spPr>
          <a:xfrm>
            <a:off x="749583" y="3159515"/>
            <a:ext cx="3364992" cy="1803562"/>
          </a:xfrm>
          <a:prstGeom prst="rect">
            <a:avLst/>
          </a:prstGeom>
        </p:spPr>
      </p:pic>
      <p:pic>
        <p:nvPicPr>
          <p:cNvPr id="9" name="Picture 8">
            <a:extLst>
              <a:ext uri="{FF2B5EF4-FFF2-40B4-BE49-F238E27FC236}">
                <a16:creationId xmlns:a16="http://schemas.microsoft.com/office/drawing/2014/main" id="{A64FC99C-250A-4566-2F01-FAAA94229A54}"/>
              </a:ext>
            </a:extLst>
          </p:cNvPr>
          <p:cNvPicPr>
            <a:picLocks noChangeAspect="1"/>
          </p:cNvPicPr>
          <p:nvPr/>
        </p:nvPicPr>
        <p:blipFill>
          <a:blip r:embed="rId5"/>
          <a:stretch>
            <a:fillRect/>
          </a:stretch>
        </p:blipFill>
        <p:spPr>
          <a:xfrm>
            <a:off x="4701198" y="3159515"/>
            <a:ext cx="3364993" cy="1865192"/>
          </a:xfrm>
          <a:prstGeom prst="rect">
            <a:avLst/>
          </a:prstGeom>
        </p:spPr>
      </p:pic>
    </p:spTree>
    <p:extLst>
      <p:ext uri="{BB962C8B-B14F-4D97-AF65-F5344CB8AC3E}">
        <p14:creationId xmlns:p14="http://schemas.microsoft.com/office/powerpoint/2010/main" val="350484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utodesk Fusion 360 (Personal - Not for Commercial Use) 2023-08-26 00-47-02">
            <a:hlinkClick r:id="" action="ppaction://media"/>
            <a:extLst>
              <a:ext uri="{FF2B5EF4-FFF2-40B4-BE49-F238E27FC236}">
                <a16:creationId xmlns:a16="http://schemas.microsoft.com/office/drawing/2014/main" id="{7F4E0429-30F5-3A83-9778-24D41735064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58673" y="652698"/>
            <a:ext cx="6626653" cy="3838104"/>
          </a:xfrm>
          <a:prstGeom prst="rect">
            <a:avLst/>
          </a:prstGeom>
        </p:spPr>
      </p:pic>
    </p:spTree>
    <p:extLst>
      <p:ext uri="{BB962C8B-B14F-4D97-AF65-F5344CB8AC3E}">
        <p14:creationId xmlns:p14="http://schemas.microsoft.com/office/powerpoint/2010/main" val="2907344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a:p>
            <a:pPr marL="0" lvl="0" indent="0" algn="l" rtl="0">
              <a:spcBef>
                <a:spcPts val="0"/>
              </a:spcBef>
              <a:spcAft>
                <a:spcPts val="0"/>
              </a:spcAft>
              <a:buNone/>
            </a:pPr>
            <a:endParaRPr/>
          </a:p>
        </p:txBody>
      </p:sp>
      <p:sp>
        <p:nvSpPr>
          <p:cNvPr id="103" name="Google Shape;103;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285750" lvl="0" indent="-285750" algn="l" rtl="0">
              <a:spcBef>
                <a:spcPts val="0"/>
              </a:spcBef>
              <a:spcAft>
                <a:spcPts val="1200"/>
              </a:spcAft>
              <a:buFont typeface="Wingdings" panose="05000000000000000000" pitchFamily="2" charset="2"/>
              <a:buChar char="§"/>
            </a:pPr>
            <a:r>
              <a:rPr lang="en-IN" dirty="0" err="1"/>
              <a:t>Github</a:t>
            </a:r>
            <a:r>
              <a:rPr lang="en-IN" dirty="0"/>
              <a:t>:</a:t>
            </a:r>
          </a:p>
          <a:p>
            <a:pPr marL="742950" lvl="1" indent="-285750">
              <a:spcAft>
                <a:spcPts val="1200"/>
              </a:spcAft>
              <a:buFont typeface="Arial" panose="020B0604020202020204" pitchFamily="34" charset="0"/>
              <a:buChar char="•"/>
            </a:pPr>
            <a:r>
              <a:rPr lang="en-IN" dirty="0">
                <a:hlinkClick r:id="rId3"/>
              </a:rPr>
              <a:t>https://github.com/ageitgey/face_recognition</a:t>
            </a:r>
            <a:endParaRPr lang="en-IN" dirty="0"/>
          </a:p>
          <a:p>
            <a:pPr marL="742950" lvl="1" indent="-285750">
              <a:spcAft>
                <a:spcPts val="1200"/>
              </a:spcAft>
              <a:buFont typeface="Arial" panose="020B0604020202020204" pitchFamily="34" charset="0"/>
              <a:buChar char="•"/>
            </a:pPr>
            <a:r>
              <a:rPr lang="en-IN" dirty="0"/>
              <a:t> </a:t>
            </a:r>
            <a:r>
              <a:rPr lang="en-IN" dirty="0">
                <a:hlinkClick r:id="rId4"/>
              </a:rPr>
              <a:t>https://github.com/Chando0185/led_controller_python_arduino</a:t>
            </a:r>
            <a:endParaRPr lang="en-IN" dirty="0"/>
          </a:p>
          <a:p>
            <a:pPr marL="285750" indent="-285750">
              <a:spcAft>
                <a:spcPts val="1200"/>
              </a:spcAft>
              <a:buFont typeface="Wingdings" panose="05000000000000000000" pitchFamily="2" charset="2"/>
              <a:buChar char="§"/>
            </a:pPr>
            <a:r>
              <a:rPr lang="en-IN" dirty="0"/>
              <a:t>Website:</a:t>
            </a:r>
          </a:p>
          <a:p>
            <a:pPr marL="742950" lvl="1" indent="-285750">
              <a:spcAft>
                <a:spcPts val="1200"/>
              </a:spcAft>
              <a:buFont typeface="Arial" panose="020B0604020202020204" pitchFamily="34" charset="0"/>
              <a:buChar char="•"/>
            </a:pPr>
            <a:r>
              <a:rPr lang="en-IN" dirty="0">
                <a:hlinkClick r:id="rId5"/>
              </a:rPr>
              <a:t>https://thinkingneuron</a:t>
            </a:r>
            <a:r>
              <a:rPr lang="en-IN" dirty="0"/>
              <a:t>.com/face-recognition-using-deep-learning-cnn-in-python</a:t>
            </a:r>
            <a:r>
              <a:rPr lang="en-IN"/>
              <a:t>/    </a:t>
            </a:r>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100" b="1" u="sng" dirty="0"/>
              <a:t>Problem</a:t>
            </a:r>
            <a:r>
              <a:rPr lang="en" b="1" u="sng" dirty="0"/>
              <a:t> </a:t>
            </a:r>
            <a:r>
              <a:rPr lang="en" sz="3100" b="1" u="sng" dirty="0"/>
              <a:t>Statement</a:t>
            </a:r>
            <a:endParaRPr sz="3100" b="1" u="sng" dirty="0"/>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285750" lvl="0" indent="-285750" algn="l" rtl="0">
              <a:spcBef>
                <a:spcPts val="0"/>
              </a:spcBef>
              <a:spcAft>
                <a:spcPts val="1200"/>
              </a:spcAft>
              <a:buFont typeface="Wingdings" panose="05000000000000000000" pitchFamily="2" charset="2"/>
              <a:buChar char="§"/>
            </a:pPr>
            <a:r>
              <a:rPr lang="en-US" sz="1600" b="0" i="0" dirty="0">
                <a:solidFill>
                  <a:srgbClr val="D1D5DB"/>
                </a:solidFill>
                <a:effectLst/>
                <a:latin typeface="+mn-lt"/>
              </a:rPr>
              <a:t>In today's technologically advanced world, the ability to develop systems that can autonomously track and interact with human subjects is becoming increasingly important.</a:t>
            </a:r>
          </a:p>
          <a:p>
            <a:pPr marL="285750" lvl="0" indent="-285750" algn="l" rtl="0">
              <a:spcBef>
                <a:spcPts val="0"/>
              </a:spcBef>
              <a:spcAft>
                <a:spcPts val="1200"/>
              </a:spcAft>
              <a:buFont typeface="Wingdings" panose="05000000000000000000" pitchFamily="2" charset="2"/>
              <a:buChar char="§"/>
            </a:pPr>
            <a:r>
              <a:rPr lang="en-US" sz="1600" b="0" i="0" dirty="0">
                <a:solidFill>
                  <a:srgbClr val="D1D5DB"/>
                </a:solidFill>
                <a:effectLst/>
                <a:latin typeface="+mn-lt"/>
              </a:rPr>
              <a:t>The objective of this project is to design, develop, and implement an Autonomous Face Tracking System with hardware limitations. This system should be capable of real-time face detection and tracking using OpenCV techniques.</a:t>
            </a:r>
          </a:p>
          <a:p>
            <a:pPr marL="285750" lvl="0" indent="-285750" algn="l" rtl="0">
              <a:spcBef>
                <a:spcPts val="0"/>
              </a:spcBef>
              <a:spcAft>
                <a:spcPts val="1200"/>
              </a:spcAft>
              <a:buFont typeface="Wingdings" panose="05000000000000000000" pitchFamily="2" charset="2"/>
              <a:buChar char="§"/>
            </a:pPr>
            <a:r>
              <a:rPr lang="en-US" sz="1600" b="0" i="0" u="none" strike="noStrike" dirty="0">
                <a:solidFill>
                  <a:srgbClr val="ADADAD"/>
                </a:solidFill>
                <a:effectLst/>
                <a:latin typeface="Arial" panose="020B0604020202020204" pitchFamily="34" charset="0"/>
              </a:rPr>
              <a:t>And to keep track of people's identities in public places for security reasons only.</a:t>
            </a:r>
            <a:endParaRPr sz="1600" dirty="0">
              <a:latin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u="sng" dirty="0"/>
              <a:t>Introduction</a:t>
            </a:r>
            <a:endParaRPr b="1" u="sng" dirty="0"/>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1400" dirty="0"/>
              <a:t>This project uses live feed, face detection, processing the live image and classification to track faces.</a:t>
            </a:r>
            <a:endParaRPr sz="1400" dirty="0"/>
          </a:p>
          <a:p>
            <a:pPr marL="0" lvl="0" indent="0" algn="l" rtl="0">
              <a:lnSpc>
                <a:spcPct val="100000"/>
              </a:lnSpc>
              <a:spcBef>
                <a:spcPts val="1200"/>
              </a:spcBef>
              <a:spcAft>
                <a:spcPts val="0"/>
              </a:spcAft>
              <a:buNone/>
            </a:pPr>
            <a:r>
              <a:rPr lang="en" sz="1400" dirty="0"/>
              <a:t>There are two predominant approaches to the face recognition problem: </a:t>
            </a:r>
            <a:endParaRPr sz="1400" dirty="0"/>
          </a:p>
          <a:p>
            <a:pPr marL="457200" lvl="0" indent="-317500" algn="l" rtl="0">
              <a:lnSpc>
                <a:spcPct val="100000"/>
              </a:lnSpc>
              <a:spcBef>
                <a:spcPts val="1200"/>
              </a:spcBef>
              <a:spcAft>
                <a:spcPts val="0"/>
              </a:spcAft>
              <a:buSzPts val="1400"/>
              <a:buAutoNum type="alphaLcParenR"/>
            </a:pPr>
            <a:r>
              <a:rPr lang="en" sz="1400" dirty="0"/>
              <a:t>Geometric (feature based)</a:t>
            </a:r>
            <a:endParaRPr sz="1400" dirty="0"/>
          </a:p>
          <a:p>
            <a:pPr marL="457200" lvl="0" indent="-317500" algn="l" rtl="0">
              <a:lnSpc>
                <a:spcPct val="100000"/>
              </a:lnSpc>
              <a:spcBef>
                <a:spcPts val="0"/>
              </a:spcBef>
              <a:spcAft>
                <a:spcPts val="0"/>
              </a:spcAft>
              <a:buSzPts val="1400"/>
              <a:buAutoNum type="alphaLcParenR"/>
            </a:pPr>
            <a:r>
              <a:rPr lang="en" sz="1400" dirty="0"/>
              <a:t>Photometric (view based).</a:t>
            </a:r>
            <a:endParaRPr sz="1400" dirty="0"/>
          </a:p>
          <a:p>
            <a:pPr marL="0" lvl="0" indent="0" algn="l" rtl="0">
              <a:lnSpc>
                <a:spcPct val="100000"/>
              </a:lnSpc>
              <a:spcBef>
                <a:spcPts val="1200"/>
              </a:spcBef>
              <a:spcAft>
                <a:spcPts val="0"/>
              </a:spcAft>
              <a:buNone/>
            </a:pPr>
            <a:r>
              <a:rPr lang="en" sz="1400" dirty="0"/>
              <a:t>Except for these many different algorithms were developed, three of which have been well studied in face recognition literature, they are:</a:t>
            </a:r>
          </a:p>
          <a:p>
            <a:pPr marL="285750" lvl="0" indent="-285750" algn="l" rtl="0">
              <a:lnSpc>
                <a:spcPct val="100000"/>
              </a:lnSpc>
              <a:spcBef>
                <a:spcPts val="1200"/>
              </a:spcBef>
              <a:spcAft>
                <a:spcPts val="0"/>
              </a:spcAft>
              <a:buFont typeface="Wingdings" panose="05000000000000000000" pitchFamily="2" charset="2"/>
              <a:buChar char="§"/>
            </a:pPr>
            <a:r>
              <a:rPr lang="en-IN" sz="1400" dirty="0"/>
              <a:t>Histogram of Oriented Gradient(HOG) and Linear Support Vector machine(SVM).</a:t>
            </a:r>
          </a:p>
          <a:p>
            <a:pPr marL="285750" lvl="0" indent="-285750" algn="l" rtl="0">
              <a:lnSpc>
                <a:spcPct val="100000"/>
              </a:lnSpc>
              <a:spcBef>
                <a:spcPts val="1200"/>
              </a:spcBef>
              <a:spcAft>
                <a:spcPts val="0"/>
              </a:spcAft>
              <a:buFont typeface="Wingdings" panose="05000000000000000000" pitchFamily="2" charset="2"/>
              <a:buChar char="§"/>
            </a:pPr>
            <a:r>
              <a:rPr lang="en" sz="1400" dirty="0"/>
              <a:t>Principal Component Analysis using Eigenfaces(PCA) </a:t>
            </a:r>
          </a:p>
          <a:p>
            <a:pPr marL="285750" lvl="0" indent="-285750" algn="l" rtl="0">
              <a:lnSpc>
                <a:spcPct val="100000"/>
              </a:lnSpc>
              <a:spcBef>
                <a:spcPts val="1200"/>
              </a:spcBef>
              <a:spcAft>
                <a:spcPts val="0"/>
              </a:spcAft>
              <a:buFont typeface="Wingdings" panose="05000000000000000000" pitchFamily="2" charset="2"/>
              <a:buChar char="§"/>
            </a:pPr>
            <a:r>
              <a:rPr lang="en" sz="1400" dirty="0"/>
              <a:t>Linear Discriminant Analysis, </a:t>
            </a:r>
          </a:p>
          <a:p>
            <a:pPr marL="285750" lvl="0" indent="-285750" algn="l" rtl="0">
              <a:lnSpc>
                <a:spcPct val="100000"/>
              </a:lnSpc>
              <a:spcBef>
                <a:spcPts val="1200"/>
              </a:spcBef>
              <a:spcAft>
                <a:spcPts val="0"/>
              </a:spcAft>
              <a:buFont typeface="Wingdings" panose="05000000000000000000" pitchFamily="2" charset="2"/>
              <a:buChar char="§"/>
            </a:pPr>
            <a:r>
              <a:rPr lang="en" sz="1400" dirty="0"/>
              <a:t>Elastic Bunch Graph Matching using the Fisherface algorithm</a:t>
            </a:r>
            <a:endParaRPr sz="14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100" b="1" u="sng" dirty="0"/>
              <a:t>Literature</a:t>
            </a:r>
            <a:r>
              <a:rPr lang="en" dirty="0"/>
              <a:t> </a:t>
            </a:r>
            <a:endParaRPr sz="3100" b="1" u="sng" dirty="0"/>
          </a:p>
        </p:txBody>
      </p:sp>
      <p:graphicFrame>
        <p:nvGraphicFramePr>
          <p:cNvPr id="3" name="Table 2">
            <a:extLst>
              <a:ext uri="{FF2B5EF4-FFF2-40B4-BE49-F238E27FC236}">
                <a16:creationId xmlns:a16="http://schemas.microsoft.com/office/drawing/2014/main" id="{C92F5493-756B-D95E-CF15-A9097B7F4679}"/>
              </a:ext>
            </a:extLst>
          </p:cNvPr>
          <p:cNvGraphicFramePr>
            <a:graphicFrameLocks noGrp="1"/>
          </p:cNvGraphicFramePr>
          <p:nvPr>
            <p:extLst>
              <p:ext uri="{D42A27DB-BD31-4B8C-83A1-F6EECF244321}">
                <p14:modId xmlns:p14="http://schemas.microsoft.com/office/powerpoint/2010/main" val="2450143280"/>
              </p:ext>
            </p:extLst>
          </p:nvPr>
        </p:nvGraphicFramePr>
        <p:xfrm>
          <a:off x="311700" y="1300766"/>
          <a:ext cx="8521699" cy="2828816"/>
        </p:xfrm>
        <a:graphic>
          <a:graphicData uri="http://schemas.openxmlformats.org/drawingml/2006/table">
            <a:tbl>
              <a:tblPr>
                <a:tableStyleId>{5C22544A-7EE6-4342-B048-85BDC9FD1C3A}</a:tableStyleId>
              </a:tblPr>
              <a:tblGrid>
                <a:gridCol w="2039691">
                  <a:extLst>
                    <a:ext uri="{9D8B030D-6E8A-4147-A177-3AD203B41FA5}">
                      <a16:colId xmlns:a16="http://schemas.microsoft.com/office/drawing/2014/main" val="615990862"/>
                    </a:ext>
                  </a:extLst>
                </a:gridCol>
                <a:gridCol w="6482008">
                  <a:extLst>
                    <a:ext uri="{9D8B030D-6E8A-4147-A177-3AD203B41FA5}">
                      <a16:colId xmlns:a16="http://schemas.microsoft.com/office/drawing/2014/main" val="2213919409"/>
                    </a:ext>
                  </a:extLst>
                </a:gridCol>
              </a:tblGrid>
              <a:tr h="239856">
                <a:tc>
                  <a:txBody>
                    <a:bodyPr/>
                    <a:lstStyle/>
                    <a:p>
                      <a:pPr algn="ctr" fontAlgn="ctr"/>
                      <a:r>
                        <a:rPr lang="en-IN" sz="1400" b="1" i="0" u="sng" strike="noStrike" dirty="0">
                          <a:solidFill>
                            <a:schemeClr val="bg2"/>
                          </a:solidFill>
                          <a:effectLst/>
                          <a:latin typeface="Calibri" panose="020F0502020204030204" pitchFamily="34" charset="0"/>
                        </a:rPr>
                        <a:t>Literature Review</a:t>
                      </a:r>
                    </a:p>
                  </a:txBody>
                  <a:tcPr marL="4355" marR="4355" marT="4355" marB="0" anchor="ctr"/>
                </a:tc>
                <a:tc>
                  <a:txBody>
                    <a:bodyPr/>
                    <a:lstStyle/>
                    <a:p>
                      <a:pPr algn="ctr" fontAlgn="ctr"/>
                      <a:r>
                        <a:rPr lang="en-IN" sz="1600" b="1" u="sng" strike="noStrike" dirty="0">
                          <a:solidFill>
                            <a:schemeClr val="bg2"/>
                          </a:solidFill>
                          <a:effectLst/>
                        </a:rPr>
                        <a:t>Description</a:t>
                      </a:r>
                      <a:endParaRPr lang="en-IN" sz="1600" b="1" i="0" u="sng"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4016973522"/>
                  </a:ext>
                </a:extLst>
              </a:tr>
              <a:tr h="239856">
                <a:tc>
                  <a:txBody>
                    <a:bodyPr/>
                    <a:lstStyle/>
                    <a:p>
                      <a:pPr algn="ctr" fontAlgn="ctr"/>
                      <a:r>
                        <a:rPr lang="en-IN" sz="1000" u="none" strike="noStrike" dirty="0">
                          <a:solidFill>
                            <a:schemeClr val="bg2"/>
                          </a:solidFill>
                          <a:effectLst/>
                        </a:rPr>
                        <a:t>Performance and Accuracy</a:t>
                      </a:r>
                      <a:endParaRPr lang="en-IN" sz="1000" b="0" i="0" u="none" strike="noStrike" dirty="0">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Evaluating accuracy and performance of Python libraries vs. commercial methods under varying conditions.</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2957298852"/>
                  </a:ext>
                </a:extLst>
              </a:tr>
              <a:tr h="239856">
                <a:tc>
                  <a:txBody>
                    <a:bodyPr/>
                    <a:lstStyle/>
                    <a:p>
                      <a:pPr algn="ctr" fontAlgn="ctr"/>
                      <a:r>
                        <a:rPr lang="en-IN" sz="1000" u="none" strike="noStrike">
                          <a:solidFill>
                            <a:schemeClr val="bg2"/>
                          </a:solidFill>
                          <a:effectLst/>
                        </a:rPr>
                        <a:t>Speed and Efficiency</a:t>
                      </a:r>
                      <a:endParaRPr lang="en-IN" sz="1000" b="0" i="0" u="none" strike="noStrike">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Investigating speed and efficiency for real-time or high-throughput applications.</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3408652863"/>
                  </a:ext>
                </a:extLst>
              </a:tr>
              <a:tr h="239856">
                <a:tc>
                  <a:txBody>
                    <a:bodyPr/>
                    <a:lstStyle/>
                    <a:p>
                      <a:pPr algn="ctr" fontAlgn="ctr"/>
                      <a:r>
                        <a:rPr lang="en-IN" sz="1000" u="none" strike="noStrike">
                          <a:solidFill>
                            <a:schemeClr val="bg2"/>
                          </a:solidFill>
                          <a:effectLst/>
                        </a:rPr>
                        <a:t>Robustness to Variations</a:t>
                      </a:r>
                      <a:endParaRPr lang="en-IN" sz="1000" b="0" i="0" u="none" strike="noStrike">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Assessing how well methods handle variations, including low-quality images, occlusions, and diverse faces.</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3497797997"/>
                  </a:ext>
                </a:extLst>
              </a:tr>
              <a:tr h="239856">
                <a:tc>
                  <a:txBody>
                    <a:bodyPr/>
                    <a:lstStyle/>
                    <a:p>
                      <a:pPr algn="ctr" fontAlgn="ctr"/>
                      <a:r>
                        <a:rPr lang="en-IN" sz="1000" u="none" strike="noStrike">
                          <a:solidFill>
                            <a:schemeClr val="bg2"/>
                          </a:solidFill>
                          <a:effectLst/>
                        </a:rPr>
                        <a:t>Privacy and Ethical Considerations</a:t>
                      </a:r>
                      <a:endParaRPr lang="en-IN" sz="1000" b="0" i="0" u="none" strike="noStrike">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Comparing privacy and ethical considerations between Python libraries and other solutions.</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2372460065"/>
                  </a:ext>
                </a:extLst>
              </a:tr>
              <a:tr h="239856">
                <a:tc>
                  <a:txBody>
                    <a:bodyPr/>
                    <a:lstStyle/>
                    <a:p>
                      <a:pPr algn="ctr" fontAlgn="ctr"/>
                      <a:r>
                        <a:rPr lang="en-IN" sz="1000" u="none" strike="noStrike">
                          <a:solidFill>
                            <a:schemeClr val="bg2"/>
                          </a:solidFill>
                          <a:effectLst/>
                        </a:rPr>
                        <a:t>Compatibility and Integration</a:t>
                      </a:r>
                      <a:endParaRPr lang="en-IN" sz="1000" b="0" i="0" u="none" strike="noStrike">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Evaluating compatibility and integration with existing systems, databases, and APIs.</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3005890485"/>
                  </a:ext>
                </a:extLst>
              </a:tr>
              <a:tr h="239856">
                <a:tc>
                  <a:txBody>
                    <a:bodyPr/>
                    <a:lstStyle/>
                    <a:p>
                      <a:pPr algn="ctr" fontAlgn="ctr"/>
                      <a:r>
                        <a:rPr lang="en-IN" sz="1000" u="none" strike="noStrike">
                          <a:solidFill>
                            <a:schemeClr val="bg2"/>
                          </a:solidFill>
                          <a:effectLst/>
                        </a:rPr>
                        <a:t>Scalability</a:t>
                      </a:r>
                      <a:endParaRPr lang="en-IN" sz="1000" b="0" i="0" u="none" strike="noStrike">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Investigating scalability for processing a large volume of data in real-time.</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312833538"/>
                  </a:ext>
                </a:extLst>
              </a:tr>
              <a:tr h="239856">
                <a:tc>
                  <a:txBody>
                    <a:bodyPr/>
                    <a:lstStyle/>
                    <a:p>
                      <a:pPr algn="ctr" fontAlgn="ctr"/>
                      <a:r>
                        <a:rPr lang="en-IN" sz="1000" u="none" strike="noStrike">
                          <a:solidFill>
                            <a:schemeClr val="bg2"/>
                          </a:solidFill>
                          <a:effectLst/>
                        </a:rPr>
                        <a:t>Adaptability and Customization</a:t>
                      </a:r>
                      <a:endParaRPr lang="en-IN" sz="1000" b="0" i="0" u="none" strike="noStrike">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Assessing adaptability and ease of customization in Python libraries and other methods.</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97102261"/>
                  </a:ext>
                </a:extLst>
              </a:tr>
              <a:tr h="421917">
                <a:tc>
                  <a:txBody>
                    <a:bodyPr/>
                    <a:lstStyle/>
                    <a:p>
                      <a:pPr algn="ctr" fontAlgn="ctr"/>
                      <a:r>
                        <a:rPr lang="en-IN" sz="1000" u="none" strike="noStrike">
                          <a:solidFill>
                            <a:schemeClr val="bg2"/>
                          </a:solidFill>
                          <a:effectLst/>
                        </a:rPr>
                        <a:t>Cross-Domain and Cross-Modal Recognition</a:t>
                      </a:r>
                      <a:endParaRPr lang="en-IN" sz="1000" b="0" i="0" u="none" strike="noStrike">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Examining support for cross-domain and cross-modal recognition capabilities.</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2728262011"/>
                  </a:ext>
                </a:extLst>
              </a:tr>
              <a:tr h="239856">
                <a:tc>
                  <a:txBody>
                    <a:bodyPr/>
                    <a:lstStyle/>
                    <a:p>
                      <a:pPr algn="ctr" fontAlgn="ctr"/>
                      <a:r>
                        <a:rPr lang="en-IN" sz="1000" u="none" strike="noStrike">
                          <a:solidFill>
                            <a:schemeClr val="bg2"/>
                          </a:solidFill>
                          <a:effectLst/>
                        </a:rPr>
                        <a:t>Continual Learning</a:t>
                      </a:r>
                      <a:endParaRPr lang="en-IN" sz="1000" b="0" i="0" u="none" strike="noStrike">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Evaluating the ability to adapt to new data and recognize new individuals without full retraining.</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3416427062"/>
                  </a:ext>
                </a:extLst>
              </a:tr>
              <a:tr h="239856">
                <a:tc>
                  <a:txBody>
                    <a:bodyPr/>
                    <a:lstStyle/>
                    <a:p>
                      <a:pPr algn="ctr" fontAlgn="ctr"/>
                      <a:r>
                        <a:rPr lang="en-IN" sz="1000" u="none" strike="noStrike">
                          <a:solidFill>
                            <a:schemeClr val="bg2"/>
                          </a:solidFill>
                          <a:effectLst/>
                        </a:rPr>
                        <a:t>Cost and Accessibility</a:t>
                      </a:r>
                      <a:endParaRPr lang="en-IN" sz="1000" b="0" i="0" u="none" strike="noStrike">
                        <a:solidFill>
                          <a:schemeClr val="bg2"/>
                        </a:solidFill>
                        <a:effectLst/>
                        <a:latin typeface="Calibri" panose="020F0502020204030204" pitchFamily="34" charset="0"/>
                      </a:endParaRPr>
                    </a:p>
                  </a:txBody>
                  <a:tcPr marL="4355" marR="4355" marT="4355" marB="0" anchor="ctr"/>
                </a:tc>
                <a:tc>
                  <a:txBody>
                    <a:bodyPr/>
                    <a:lstStyle/>
                    <a:p>
                      <a:pPr algn="ctr" fontAlgn="ctr"/>
                      <a:r>
                        <a:rPr lang="en-US" sz="1000" u="none" strike="noStrike" dirty="0">
                          <a:solidFill>
                            <a:schemeClr val="bg2"/>
                          </a:solidFill>
                          <a:effectLst/>
                        </a:rPr>
                        <a:t>Comparing cost-effectiveness and accessibility, including licensing fees and hardware requirements</a:t>
                      </a:r>
                      <a:endParaRPr lang="en-US" sz="1000" b="0" i="0" u="none" strike="noStrike" dirty="0">
                        <a:solidFill>
                          <a:schemeClr val="bg2"/>
                        </a:solidFill>
                        <a:effectLst/>
                        <a:latin typeface="Calibri" panose="020F0502020204030204" pitchFamily="34" charset="0"/>
                      </a:endParaRPr>
                    </a:p>
                  </a:txBody>
                  <a:tcPr marL="4355" marR="4355" marT="4355" marB="0" anchor="ctr"/>
                </a:tc>
                <a:extLst>
                  <a:ext uri="{0D108BD9-81ED-4DB2-BD59-A6C34878D82A}">
                    <a16:rowId xmlns:a16="http://schemas.microsoft.com/office/drawing/2014/main" val="3896311074"/>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u="sng" dirty="0"/>
              <a:t>Research Gap</a:t>
            </a:r>
            <a:endParaRPr b="1" u="sng" dirty="0"/>
          </a:p>
        </p:txBody>
      </p:sp>
      <p:graphicFrame>
        <p:nvGraphicFramePr>
          <p:cNvPr id="5" name="Table 4">
            <a:extLst>
              <a:ext uri="{FF2B5EF4-FFF2-40B4-BE49-F238E27FC236}">
                <a16:creationId xmlns:a16="http://schemas.microsoft.com/office/drawing/2014/main" id="{4F75DA7C-D864-F5A3-ECDF-8F7617EE243A}"/>
              </a:ext>
            </a:extLst>
          </p:cNvPr>
          <p:cNvGraphicFramePr>
            <a:graphicFrameLocks noGrp="1"/>
          </p:cNvGraphicFramePr>
          <p:nvPr>
            <p:extLst>
              <p:ext uri="{D42A27DB-BD31-4B8C-83A1-F6EECF244321}">
                <p14:modId xmlns:p14="http://schemas.microsoft.com/office/powerpoint/2010/main" val="153106815"/>
              </p:ext>
            </p:extLst>
          </p:nvPr>
        </p:nvGraphicFramePr>
        <p:xfrm>
          <a:off x="311700" y="1397359"/>
          <a:ext cx="8521700" cy="2627289"/>
        </p:xfrm>
        <a:graphic>
          <a:graphicData uri="http://schemas.openxmlformats.org/drawingml/2006/table">
            <a:tbl>
              <a:tblPr>
                <a:tableStyleId>{5C22544A-7EE6-4342-B048-85BDC9FD1C3A}</a:tableStyleId>
              </a:tblPr>
              <a:tblGrid>
                <a:gridCol w="1414069">
                  <a:extLst>
                    <a:ext uri="{9D8B030D-6E8A-4147-A177-3AD203B41FA5}">
                      <a16:colId xmlns:a16="http://schemas.microsoft.com/office/drawing/2014/main" val="1421578194"/>
                    </a:ext>
                  </a:extLst>
                </a:gridCol>
                <a:gridCol w="1996225">
                  <a:extLst>
                    <a:ext uri="{9D8B030D-6E8A-4147-A177-3AD203B41FA5}">
                      <a16:colId xmlns:a16="http://schemas.microsoft.com/office/drawing/2014/main" val="816260216"/>
                    </a:ext>
                  </a:extLst>
                </a:gridCol>
                <a:gridCol w="5111406">
                  <a:extLst>
                    <a:ext uri="{9D8B030D-6E8A-4147-A177-3AD203B41FA5}">
                      <a16:colId xmlns:a16="http://schemas.microsoft.com/office/drawing/2014/main" val="2825393479"/>
                    </a:ext>
                  </a:extLst>
                </a:gridCol>
              </a:tblGrid>
              <a:tr h="438861">
                <a:tc>
                  <a:txBody>
                    <a:bodyPr/>
                    <a:lstStyle/>
                    <a:p>
                      <a:pPr algn="ctr" fontAlgn="b"/>
                      <a:r>
                        <a:rPr lang="en-IN" sz="1400" b="1" u="sng" strike="noStrike" dirty="0">
                          <a:solidFill>
                            <a:schemeClr val="bg1"/>
                          </a:solidFill>
                          <a:effectLst/>
                        </a:rPr>
                        <a:t>Technique</a:t>
                      </a:r>
                      <a:endParaRPr lang="en-IN" sz="1400" b="1" i="0" u="sng" strike="noStrike" dirty="0">
                        <a:solidFill>
                          <a:schemeClr val="bg1"/>
                        </a:solidFill>
                        <a:effectLst/>
                        <a:latin typeface="Segoe UI" panose="020B0502040204020203" pitchFamily="34" charset="0"/>
                      </a:endParaRPr>
                    </a:p>
                  </a:txBody>
                  <a:tcPr marL="6072" marR="6072" marT="6072" marB="0" anchor="b"/>
                </a:tc>
                <a:tc>
                  <a:txBody>
                    <a:bodyPr/>
                    <a:lstStyle/>
                    <a:p>
                      <a:pPr algn="ctr" fontAlgn="b"/>
                      <a:r>
                        <a:rPr lang="en-IN" sz="1200" b="1" u="sng" strike="noStrike" dirty="0">
                          <a:solidFill>
                            <a:schemeClr val="bg1"/>
                          </a:solidFill>
                          <a:effectLst/>
                        </a:rPr>
                        <a:t>Description</a:t>
                      </a:r>
                      <a:endParaRPr lang="en-IN" sz="1200" b="1" i="0" u="sng" strike="noStrike" dirty="0">
                        <a:solidFill>
                          <a:schemeClr val="bg1"/>
                        </a:solidFill>
                        <a:effectLst/>
                        <a:latin typeface="Segoe UI" panose="020B0502040204020203" pitchFamily="34" charset="0"/>
                      </a:endParaRPr>
                    </a:p>
                  </a:txBody>
                  <a:tcPr marL="6072" marR="6072" marT="6072" marB="0" anchor="b"/>
                </a:tc>
                <a:tc>
                  <a:txBody>
                    <a:bodyPr/>
                    <a:lstStyle/>
                    <a:p>
                      <a:pPr algn="ctr" fontAlgn="b"/>
                      <a:r>
                        <a:rPr lang="en-IN" sz="1400" b="1" u="none" strike="noStrike" dirty="0">
                          <a:solidFill>
                            <a:schemeClr val="bg1"/>
                          </a:solidFill>
                          <a:effectLst/>
                        </a:rPr>
                        <a:t>Key Points</a:t>
                      </a:r>
                      <a:endParaRPr lang="en-IN" sz="1400" b="1" i="0" u="none" strike="noStrike" dirty="0">
                        <a:solidFill>
                          <a:schemeClr val="bg1"/>
                        </a:solidFill>
                        <a:effectLst/>
                        <a:latin typeface="Segoe UI" panose="020B0502040204020203" pitchFamily="34" charset="0"/>
                      </a:endParaRPr>
                    </a:p>
                  </a:txBody>
                  <a:tcPr marL="6072" marR="6072" marT="6072" marB="0" anchor="b"/>
                </a:tc>
                <a:extLst>
                  <a:ext uri="{0D108BD9-81ED-4DB2-BD59-A6C34878D82A}">
                    <a16:rowId xmlns:a16="http://schemas.microsoft.com/office/drawing/2014/main" val="1865390420"/>
                  </a:ext>
                </a:extLst>
              </a:tr>
              <a:tr h="355847">
                <a:tc>
                  <a:txBody>
                    <a:bodyPr/>
                    <a:lstStyle/>
                    <a:p>
                      <a:pPr algn="l" fontAlgn="ctr"/>
                      <a:r>
                        <a:rPr lang="en-IN" sz="800" u="none" strike="noStrike">
                          <a:solidFill>
                            <a:schemeClr val="bg1"/>
                          </a:solidFill>
                          <a:effectLst/>
                        </a:rPr>
                        <a:t>Face Recognition through CNN</a:t>
                      </a:r>
                      <a:endParaRPr lang="en-IN" sz="800" b="0" i="0" u="none" strike="noStrike">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dirty="0">
                          <a:solidFill>
                            <a:schemeClr val="bg1"/>
                          </a:solidFill>
                          <a:effectLst/>
                        </a:rPr>
                        <a:t>Utilizes Convolutional Neural Networks (CNNs) to learn features directly from facial images.</a:t>
                      </a:r>
                      <a:endParaRPr lang="en-US" sz="800" b="0" i="0" u="none" strike="noStrike" dirty="0">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a:solidFill>
                            <a:schemeClr val="bg1"/>
                          </a:solidFill>
                          <a:effectLst/>
                        </a:rPr>
                        <a:t>Deep learning approach, requires substantial labeled data for training, high accuracy potential, captures complex features.</a:t>
                      </a:r>
                      <a:endParaRPr lang="en-US" sz="800" b="0" i="0" u="none" strike="noStrike">
                        <a:solidFill>
                          <a:schemeClr val="bg1"/>
                        </a:solidFill>
                        <a:effectLst/>
                        <a:latin typeface="Segoe UI" panose="020B0502040204020203" pitchFamily="34" charset="0"/>
                      </a:endParaRPr>
                    </a:p>
                  </a:txBody>
                  <a:tcPr marL="6072" marR="6072" marT="6072" marB="0" anchor="ctr"/>
                </a:tc>
                <a:extLst>
                  <a:ext uri="{0D108BD9-81ED-4DB2-BD59-A6C34878D82A}">
                    <a16:rowId xmlns:a16="http://schemas.microsoft.com/office/drawing/2014/main" val="2291032348"/>
                  </a:ext>
                </a:extLst>
              </a:tr>
              <a:tr h="355847">
                <a:tc>
                  <a:txBody>
                    <a:bodyPr/>
                    <a:lstStyle/>
                    <a:p>
                      <a:pPr algn="l" fontAlgn="ctr"/>
                      <a:r>
                        <a:rPr lang="en-IN" sz="800" u="none" strike="noStrike">
                          <a:solidFill>
                            <a:schemeClr val="bg1"/>
                          </a:solidFill>
                          <a:effectLst/>
                        </a:rPr>
                        <a:t>Eigenfaces</a:t>
                      </a:r>
                      <a:endParaRPr lang="en-IN" sz="800" b="0" i="0" u="none" strike="noStrike">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dirty="0">
                          <a:solidFill>
                            <a:schemeClr val="bg1"/>
                          </a:solidFill>
                          <a:effectLst/>
                        </a:rPr>
                        <a:t>Technique using Principal Component Analysis (PCA) to extract and represent facial features.</a:t>
                      </a:r>
                      <a:endParaRPr lang="en-US" sz="800" b="0" i="0" u="none" strike="noStrike" dirty="0">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a:solidFill>
                            <a:schemeClr val="bg1"/>
                          </a:solidFill>
                          <a:effectLst/>
                        </a:rPr>
                        <a:t>Linear dimensionality reduction, struggles with complex features, computationally efficient for large datasets.</a:t>
                      </a:r>
                      <a:endParaRPr lang="en-US" sz="800" b="0" i="0" u="none" strike="noStrike">
                        <a:solidFill>
                          <a:schemeClr val="bg1"/>
                        </a:solidFill>
                        <a:effectLst/>
                        <a:latin typeface="Segoe UI" panose="020B0502040204020203" pitchFamily="34" charset="0"/>
                      </a:endParaRPr>
                    </a:p>
                  </a:txBody>
                  <a:tcPr marL="6072" marR="6072" marT="6072" marB="0" anchor="ctr"/>
                </a:tc>
                <a:extLst>
                  <a:ext uri="{0D108BD9-81ED-4DB2-BD59-A6C34878D82A}">
                    <a16:rowId xmlns:a16="http://schemas.microsoft.com/office/drawing/2014/main" val="3329984113"/>
                  </a:ext>
                </a:extLst>
              </a:tr>
              <a:tr h="253526">
                <a:tc>
                  <a:txBody>
                    <a:bodyPr/>
                    <a:lstStyle/>
                    <a:p>
                      <a:pPr algn="l" fontAlgn="ctr"/>
                      <a:r>
                        <a:rPr lang="en-IN" sz="800" u="none" strike="noStrike">
                          <a:solidFill>
                            <a:schemeClr val="bg1"/>
                          </a:solidFill>
                          <a:effectLst/>
                        </a:rPr>
                        <a:t>Fisherfaces</a:t>
                      </a:r>
                      <a:endParaRPr lang="en-IN" sz="800" b="0" i="0" u="none" strike="noStrike">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a:solidFill>
                            <a:schemeClr val="bg1"/>
                          </a:solidFill>
                          <a:effectLst/>
                        </a:rPr>
                        <a:t>Builds upon Eigenfaces by maximizing class separability in feature space.</a:t>
                      </a:r>
                      <a:endParaRPr lang="en-US" sz="800" b="0" i="0" u="none" strike="noStrike">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a:solidFill>
                            <a:schemeClr val="bg1"/>
                          </a:solidFill>
                          <a:effectLst/>
                        </a:rPr>
                        <a:t>Attempts to improve inter-class separation, can perform better than Eigenfaces in some scenarios.</a:t>
                      </a:r>
                      <a:endParaRPr lang="en-US" sz="800" b="0" i="0" u="none" strike="noStrike">
                        <a:solidFill>
                          <a:schemeClr val="bg1"/>
                        </a:solidFill>
                        <a:effectLst/>
                        <a:latin typeface="Segoe UI" panose="020B0502040204020203" pitchFamily="34" charset="0"/>
                      </a:endParaRPr>
                    </a:p>
                  </a:txBody>
                  <a:tcPr marL="6072" marR="6072" marT="6072" marB="0" anchor="ctr"/>
                </a:tc>
                <a:extLst>
                  <a:ext uri="{0D108BD9-81ED-4DB2-BD59-A6C34878D82A}">
                    <a16:rowId xmlns:a16="http://schemas.microsoft.com/office/drawing/2014/main" val="4130696122"/>
                  </a:ext>
                </a:extLst>
              </a:tr>
              <a:tr h="253526">
                <a:tc>
                  <a:txBody>
                    <a:bodyPr/>
                    <a:lstStyle/>
                    <a:p>
                      <a:pPr algn="l" fontAlgn="ctr"/>
                      <a:r>
                        <a:rPr lang="en-IN" sz="800" u="none" strike="noStrike">
                          <a:solidFill>
                            <a:schemeClr val="bg1"/>
                          </a:solidFill>
                          <a:effectLst/>
                        </a:rPr>
                        <a:t>PCA (Principal Component Analysis)</a:t>
                      </a:r>
                      <a:endParaRPr lang="en-IN" sz="800" b="0" i="0" u="none" strike="noStrike">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dirty="0">
                          <a:solidFill>
                            <a:schemeClr val="bg1"/>
                          </a:solidFill>
                          <a:effectLst/>
                        </a:rPr>
                        <a:t>Linear dimensionality reduction technique used in Eigenfaces and </a:t>
                      </a:r>
                      <a:r>
                        <a:rPr lang="en-US" sz="800" u="none" strike="noStrike" dirty="0" err="1">
                          <a:solidFill>
                            <a:schemeClr val="bg1"/>
                          </a:solidFill>
                          <a:effectLst/>
                        </a:rPr>
                        <a:t>Fisherfaces</a:t>
                      </a:r>
                      <a:r>
                        <a:rPr lang="en-US" sz="800" u="none" strike="noStrike" dirty="0">
                          <a:solidFill>
                            <a:schemeClr val="bg1"/>
                          </a:solidFill>
                          <a:effectLst/>
                        </a:rPr>
                        <a:t>.</a:t>
                      </a:r>
                      <a:endParaRPr lang="en-US" sz="800" b="0" i="0" u="none" strike="noStrike" dirty="0">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a:solidFill>
                            <a:schemeClr val="bg1"/>
                          </a:solidFill>
                          <a:effectLst/>
                        </a:rPr>
                        <a:t>Reduces feature dimension while preserving variance, fundamental component of Eigenfaces and Fisherfaces.</a:t>
                      </a:r>
                      <a:endParaRPr lang="en-US" sz="800" b="0" i="0" u="none" strike="noStrike">
                        <a:solidFill>
                          <a:schemeClr val="bg1"/>
                        </a:solidFill>
                        <a:effectLst/>
                        <a:latin typeface="Segoe UI" panose="020B0502040204020203" pitchFamily="34" charset="0"/>
                      </a:endParaRPr>
                    </a:p>
                  </a:txBody>
                  <a:tcPr marL="6072" marR="6072" marT="6072" marB="0" anchor="ctr"/>
                </a:tc>
                <a:extLst>
                  <a:ext uri="{0D108BD9-81ED-4DB2-BD59-A6C34878D82A}">
                    <a16:rowId xmlns:a16="http://schemas.microsoft.com/office/drawing/2014/main" val="3181566809"/>
                  </a:ext>
                </a:extLst>
              </a:tr>
              <a:tr h="253526">
                <a:tc>
                  <a:txBody>
                    <a:bodyPr/>
                    <a:lstStyle/>
                    <a:p>
                      <a:pPr algn="l" fontAlgn="ctr"/>
                      <a:r>
                        <a:rPr lang="en-IN" sz="800" u="none" strike="noStrike">
                          <a:solidFill>
                            <a:schemeClr val="bg1"/>
                          </a:solidFill>
                          <a:effectLst/>
                        </a:rPr>
                        <a:t>SVM (Support Vector Machines)</a:t>
                      </a:r>
                      <a:endParaRPr lang="en-IN" sz="800" b="0" i="0" u="none" strike="noStrike">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dirty="0">
                          <a:solidFill>
                            <a:schemeClr val="bg1"/>
                          </a:solidFill>
                          <a:effectLst/>
                        </a:rPr>
                        <a:t>Classification algorithm used for various purposes, including face recognition.</a:t>
                      </a:r>
                      <a:endParaRPr lang="en-US" sz="800" b="0" i="0" u="none" strike="noStrike" dirty="0">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dirty="0">
                          <a:solidFill>
                            <a:schemeClr val="bg1"/>
                          </a:solidFill>
                          <a:effectLst/>
                        </a:rPr>
                        <a:t>Requires labeled training data, good for classification tasks, can work well with appropriately chosen features.</a:t>
                      </a:r>
                      <a:endParaRPr lang="en-US" sz="800" b="0" i="0" u="none" strike="noStrike" dirty="0">
                        <a:solidFill>
                          <a:schemeClr val="bg1"/>
                        </a:solidFill>
                        <a:effectLst/>
                        <a:latin typeface="Segoe UI" panose="020B0502040204020203" pitchFamily="34" charset="0"/>
                      </a:endParaRPr>
                    </a:p>
                  </a:txBody>
                  <a:tcPr marL="6072" marR="6072" marT="6072" marB="0" anchor="ctr"/>
                </a:tc>
                <a:extLst>
                  <a:ext uri="{0D108BD9-81ED-4DB2-BD59-A6C34878D82A}">
                    <a16:rowId xmlns:a16="http://schemas.microsoft.com/office/drawing/2014/main" val="2536899399"/>
                  </a:ext>
                </a:extLst>
              </a:tr>
              <a:tr h="253526">
                <a:tc>
                  <a:txBody>
                    <a:bodyPr/>
                    <a:lstStyle/>
                    <a:p>
                      <a:pPr algn="l" fontAlgn="ctr"/>
                      <a:r>
                        <a:rPr lang="en-IN" sz="800" u="none" strike="noStrike">
                          <a:solidFill>
                            <a:schemeClr val="bg1"/>
                          </a:solidFill>
                          <a:effectLst/>
                        </a:rPr>
                        <a:t>Haar Cascades</a:t>
                      </a:r>
                      <a:endParaRPr lang="en-IN" sz="800" b="0" i="0" u="none" strike="noStrike">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dirty="0">
                          <a:solidFill>
                            <a:schemeClr val="bg1"/>
                          </a:solidFill>
                          <a:effectLst/>
                        </a:rPr>
                        <a:t>Object detection method using </a:t>
                      </a:r>
                      <a:r>
                        <a:rPr lang="en-US" sz="800" u="none" strike="noStrike" dirty="0" err="1">
                          <a:solidFill>
                            <a:schemeClr val="bg1"/>
                          </a:solidFill>
                          <a:effectLst/>
                        </a:rPr>
                        <a:t>Haar</a:t>
                      </a:r>
                      <a:r>
                        <a:rPr lang="en-US" sz="800" u="none" strike="noStrike" dirty="0">
                          <a:solidFill>
                            <a:schemeClr val="bg1"/>
                          </a:solidFill>
                          <a:effectLst/>
                        </a:rPr>
                        <a:t>-like features for rapid face detection.</a:t>
                      </a:r>
                      <a:endParaRPr lang="en-US" sz="800" b="0" i="0" u="none" strike="noStrike" dirty="0">
                        <a:solidFill>
                          <a:schemeClr val="bg1"/>
                        </a:solidFill>
                        <a:effectLst/>
                        <a:latin typeface="Segoe UI" panose="020B0502040204020203" pitchFamily="34" charset="0"/>
                      </a:endParaRPr>
                    </a:p>
                  </a:txBody>
                  <a:tcPr marL="6072" marR="6072" marT="6072" marB="0" anchor="ctr"/>
                </a:tc>
                <a:tc>
                  <a:txBody>
                    <a:bodyPr/>
                    <a:lstStyle/>
                    <a:p>
                      <a:pPr algn="l" fontAlgn="ctr"/>
                      <a:r>
                        <a:rPr lang="en-US" sz="800" u="none" strike="noStrike" dirty="0">
                          <a:solidFill>
                            <a:schemeClr val="bg1"/>
                          </a:solidFill>
                          <a:effectLst/>
                        </a:rPr>
                        <a:t>Quick face detection, suitable for real-time applications, less accurate compared to some other methods.</a:t>
                      </a:r>
                      <a:endParaRPr lang="en-US" sz="800" b="0" i="0" u="none" strike="noStrike" dirty="0">
                        <a:solidFill>
                          <a:schemeClr val="bg1"/>
                        </a:solidFill>
                        <a:effectLst/>
                        <a:latin typeface="Segoe UI" panose="020B0502040204020203" pitchFamily="34" charset="0"/>
                      </a:endParaRPr>
                    </a:p>
                  </a:txBody>
                  <a:tcPr marL="6072" marR="6072" marT="6072" marB="0" anchor="ctr"/>
                </a:tc>
                <a:extLst>
                  <a:ext uri="{0D108BD9-81ED-4DB2-BD59-A6C34878D82A}">
                    <a16:rowId xmlns:a16="http://schemas.microsoft.com/office/drawing/2014/main" val="906484199"/>
                  </a:ext>
                </a:extLst>
              </a:tr>
              <a:tr h="430660">
                <a:tc>
                  <a:txBody>
                    <a:bodyPr/>
                    <a:lstStyle/>
                    <a:p>
                      <a:pPr algn="l" fontAlgn="b"/>
                      <a:r>
                        <a:rPr lang="en-IN" sz="900" u="none" strike="noStrike" dirty="0">
                          <a:solidFill>
                            <a:schemeClr val="bg1"/>
                          </a:solidFill>
                          <a:effectLst/>
                        </a:rPr>
                        <a:t>Face Recognition Library</a:t>
                      </a:r>
                      <a:endParaRPr lang="en-IN" sz="900" b="0" i="0" u="none" strike="noStrike" dirty="0">
                        <a:solidFill>
                          <a:schemeClr val="bg1"/>
                        </a:solidFill>
                        <a:effectLst/>
                        <a:latin typeface="Calibri" panose="020F0502020204030204" pitchFamily="34" charset="0"/>
                      </a:endParaRPr>
                    </a:p>
                  </a:txBody>
                  <a:tcPr marL="6072" marR="6072" marT="6072" marB="0" anchor="b"/>
                </a:tc>
                <a:tc>
                  <a:txBody>
                    <a:bodyPr/>
                    <a:lstStyle/>
                    <a:p>
                      <a:pPr algn="l" fontAlgn="b"/>
                      <a:r>
                        <a:rPr lang="en-US" sz="900" u="none" strike="noStrike">
                          <a:solidFill>
                            <a:schemeClr val="bg1"/>
                          </a:solidFill>
                          <a:effectLst/>
                        </a:rPr>
                        <a:t>Pre-built software tool often using various techniques including CNNs for face recognition.</a:t>
                      </a:r>
                      <a:endParaRPr lang="en-US" sz="900" b="0" i="0" u="none" strike="noStrike">
                        <a:solidFill>
                          <a:schemeClr val="bg1"/>
                        </a:solidFill>
                        <a:effectLst/>
                        <a:latin typeface="Calibri" panose="020F0502020204030204" pitchFamily="34" charset="0"/>
                      </a:endParaRPr>
                    </a:p>
                  </a:txBody>
                  <a:tcPr marL="6072" marR="6072" marT="6072" marB="0" anchor="b"/>
                </a:tc>
                <a:tc>
                  <a:txBody>
                    <a:bodyPr/>
                    <a:lstStyle/>
                    <a:p>
                      <a:pPr algn="l" fontAlgn="b"/>
                      <a:r>
                        <a:rPr lang="en-US" sz="900" u="none" strike="noStrike" dirty="0">
                          <a:solidFill>
                            <a:schemeClr val="bg1"/>
                          </a:solidFill>
                          <a:effectLst/>
                        </a:rPr>
                        <a:t>Offers user-friendly APIs, pre-trained models, convenient integration, suitable for developers with varying expertise.</a:t>
                      </a:r>
                      <a:endParaRPr lang="en-US" sz="900" b="0" i="0" u="none" strike="noStrike" dirty="0">
                        <a:solidFill>
                          <a:schemeClr val="bg1"/>
                        </a:solidFill>
                        <a:effectLst/>
                        <a:latin typeface="Calibri" panose="020F0502020204030204" pitchFamily="34" charset="0"/>
                      </a:endParaRPr>
                    </a:p>
                  </a:txBody>
                  <a:tcPr marL="6072" marR="6072" marT="6072" marB="0" anchor="b"/>
                </a:tc>
                <a:extLst>
                  <a:ext uri="{0D108BD9-81ED-4DB2-BD59-A6C34878D82A}">
                    <a16:rowId xmlns:a16="http://schemas.microsoft.com/office/drawing/2014/main" val="2840098666"/>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u="sng" dirty="0"/>
              <a:t>Objectives</a:t>
            </a:r>
            <a:endParaRPr b="1" u="sng" dirty="0"/>
          </a:p>
        </p:txBody>
      </p:sp>
      <p:sp>
        <p:nvSpPr>
          <p:cNvPr id="85" name="Google Shape;85;p18"/>
          <p:cNvSpPr txBox="1">
            <a:spLocks noGrp="1"/>
          </p:cNvSpPr>
          <p:nvPr>
            <p:ph type="body" idx="1"/>
          </p:nvPr>
        </p:nvSpPr>
        <p:spPr>
          <a:xfrm>
            <a:off x="311700" y="1152475"/>
            <a:ext cx="8520600" cy="3416400"/>
          </a:xfrm>
          <a:prstGeom prst="rect">
            <a:avLst/>
          </a:prstGeom>
        </p:spPr>
        <p:txBody>
          <a:bodyPr spcFirstLastPara="1" wrap="square" lIns="91425" tIns="91425" rIns="91425" bIns="91425" numCol="2" anchor="t" anchorCtr="0">
            <a:noAutofit/>
          </a:bodyPr>
          <a:lstStyle/>
          <a:p>
            <a:pPr marL="0" lvl="0" indent="0" algn="l" rtl="0">
              <a:spcBef>
                <a:spcPts val="0"/>
              </a:spcBef>
              <a:spcAft>
                <a:spcPts val="1200"/>
              </a:spcAft>
              <a:buNone/>
            </a:pPr>
            <a:r>
              <a:rPr lang="en-US" sz="1200" b="0" i="0" dirty="0">
                <a:solidFill>
                  <a:schemeClr val="tx1">
                    <a:lumMod val="50000"/>
                  </a:schemeClr>
                </a:solidFill>
                <a:effectLst/>
                <a:latin typeface="+mn-lt"/>
              </a:rPr>
              <a:t>The objective of creating a face tracking system using Python and Arduino is to develop a technology that can autonomously track and follow human faces in real-time. This system combines computer vision techniques with hardware control to achieve the following objectives:</a:t>
            </a:r>
            <a:endParaRPr lang="en-IN" sz="1200" b="0" dirty="0">
              <a:solidFill>
                <a:schemeClr val="tx1">
                  <a:lumMod val="50000"/>
                </a:schemeClr>
              </a:solidFill>
              <a:latin typeface="+mn-lt"/>
            </a:endParaRPr>
          </a:p>
          <a:p>
            <a:pPr marL="0" lvl="0" indent="0" algn="l" rtl="0">
              <a:spcBef>
                <a:spcPts val="0"/>
              </a:spcBef>
              <a:spcAft>
                <a:spcPts val="1200"/>
              </a:spcAft>
              <a:buNone/>
            </a:pPr>
            <a:r>
              <a:rPr lang="en-US" sz="1200" b="0" i="0" dirty="0">
                <a:solidFill>
                  <a:schemeClr val="tx1">
                    <a:lumMod val="50000"/>
                  </a:schemeClr>
                </a:solidFill>
                <a:effectLst/>
                <a:latin typeface="+mn-lt"/>
              </a:rPr>
              <a:t>1.Real-Time Face Tracking: The system aims to use computer vision techniques to continuously detect and monitor human faces in real-time video feeds.</a:t>
            </a:r>
          </a:p>
          <a:p>
            <a:pPr marL="0" lvl="0" indent="0" algn="l" rtl="0">
              <a:spcBef>
                <a:spcPts val="0"/>
              </a:spcBef>
              <a:spcAft>
                <a:spcPts val="1200"/>
              </a:spcAft>
              <a:buNone/>
            </a:pPr>
            <a:r>
              <a:rPr lang="en-US" sz="1200" b="0" i="0" dirty="0">
                <a:solidFill>
                  <a:schemeClr val="tx1">
                    <a:lumMod val="50000"/>
                  </a:schemeClr>
                </a:solidFill>
                <a:effectLst/>
                <a:latin typeface="+mn-lt"/>
              </a:rPr>
              <a:t>2. Autonomous Camera Control: It involves automating the movement of a camera or sensor to follow the tracked faces, ensuring that the subjects remain within the camera's frame.</a:t>
            </a:r>
          </a:p>
          <a:p>
            <a:pPr marL="0" lvl="0" indent="0" algn="l" rtl="0">
              <a:spcBef>
                <a:spcPts val="0"/>
              </a:spcBef>
              <a:spcAft>
                <a:spcPts val="1200"/>
              </a:spcAft>
              <a:buNone/>
            </a:pPr>
            <a:r>
              <a:rPr lang="en-US" sz="1200" b="0" i="0" dirty="0">
                <a:solidFill>
                  <a:schemeClr val="tx1">
                    <a:lumMod val="50000"/>
                  </a:schemeClr>
                </a:solidFill>
                <a:effectLst/>
                <a:latin typeface="+mn-lt"/>
              </a:rPr>
              <a:t>3. User Interaction: This system can provide options for users to interact with it, such as adjusting tracking parameters or selecting specific faces of interest.</a:t>
            </a:r>
          </a:p>
          <a:p>
            <a:pPr marL="0" lvl="0" indent="0" rtl="0">
              <a:spcBef>
                <a:spcPts val="0"/>
              </a:spcBef>
              <a:spcAft>
                <a:spcPts val="1200"/>
              </a:spcAft>
              <a:buNone/>
            </a:pPr>
            <a:r>
              <a:rPr lang="en-US" sz="1200" b="0" i="0" dirty="0">
                <a:solidFill>
                  <a:schemeClr val="tx1">
                    <a:lumMod val="50000"/>
                  </a:schemeClr>
                </a:solidFill>
                <a:effectLst/>
                <a:latin typeface="+mn-lt"/>
              </a:rPr>
              <a:t>4. Hardware-Software Integration: It combines Python software for computer vision with an Arduino-based hardware setup to control the camera's movements, achieving a seamless interaction between the two components.</a:t>
            </a:r>
            <a:endParaRPr lang="en-US" sz="1200" dirty="0">
              <a:solidFill>
                <a:schemeClr val="tx1">
                  <a:lumMod val="50000"/>
                </a:schemeClr>
              </a:solidFill>
              <a:latin typeface="+mn-lt"/>
            </a:endParaRPr>
          </a:p>
          <a:p>
            <a:pPr marL="0" lvl="0" indent="0" algn="l" rtl="0">
              <a:spcBef>
                <a:spcPts val="0"/>
              </a:spcBef>
              <a:spcAft>
                <a:spcPts val="1200"/>
              </a:spcAft>
              <a:buNone/>
            </a:pPr>
            <a:r>
              <a:rPr lang="en-US" sz="1200" b="0" i="0" dirty="0">
                <a:solidFill>
                  <a:schemeClr val="tx1">
                    <a:lumMod val="50000"/>
                  </a:schemeClr>
                </a:solidFill>
                <a:effectLst/>
                <a:latin typeface="+mn-lt"/>
              </a:rPr>
              <a:t>5. Practical Applications: The system can be used in various practical scenarios, such as video conferencing, security surveillance, and content creation, where automated face tracking adds value and convenience.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20216-2B1F-D52B-8B47-365A669A03A6}"/>
              </a:ext>
            </a:extLst>
          </p:cNvPr>
          <p:cNvSpPr>
            <a:spLocks noGrp="1"/>
          </p:cNvSpPr>
          <p:nvPr>
            <p:ph type="title"/>
          </p:nvPr>
        </p:nvSpPr>
        <p:spPr>
          <a:xfrm>
            <a:off x="47683" y="441211"/>
            <a:ext cx="8520600" cy="572700"/>
          </a:xfrm>
        </p:spPr>
        <p:txBody>
          <a:bodyPr>
            <a:normAutofit fontScale="90000"/>
          </a:bodyPr>
          <a:lstStyle/>
          <a:p>
            <a:r>
              <a:rPr lang="en-IN" b="1" u="sng" dirty="0"/>
              <a:t>Face Recognition through CNN</a:t>
            </a:r>
          </a:p>
        </p:txBody>
      </p:sp>
      <p:pic>
        <p:nvPicPr>
          <p:cNvPr id="5" name="Picture 4">
            <a:extLst>
              <a:ext uri="{FF2B5EF4-FFF2-40B4-BE49-F238E27FC236}">
                <a16:creationId xmlns:a16="http://schemas.microsoft.com/office/drawing/2014/main" id="{1D8CFA57-2F10-A5EA-8D37-83C12D881F32}"/>
              </a:ext>
            </a:extLst>
          </p:cNvPr>
          <p:cNvPicPr>
            <a:picLocks noChangeAspect="1"/>
          </p:cNvPicPr>
          <p:nvPr/>
        </p:nvPicPr>
        <p:blipFill>
          <a:blip r:embed="rId2"/>
          <a:stretch>
            <a:fillRect/>
          </a:stretch>
        </p:blipFill>
        <p:spPr>
          <a:xfrm>
            <a:off x="0" y="1013911"/>
            <a:ext cx="5215945" cy="4129589"/>
          </a:xfrm>
          <a:prstGeom prst="rect">
            <a:avLst/>
          </a:prstGeom>
        </p:spPr>
      </p:pic>
      <p:pic>
        <p:nvPicPr>
          <p:cNvPr id="7" name="Picture 6">
            <a:extLst>
              <a:ext uri="{FF2B5EF4-FFF2-40B4-BE49-F238E27FC236}">
                <a16:creationId xmlns:a16="http://schemas.microsoft.com/office/drawing/2014/main" id="{CCF39539-0DEA-BBCE-28FD-07B8DDF1EA01}"/>
              </a:ext>
            </a:extLst>
          </p:cNvPr>
          <p:cNvPicPr>
            <a:picLocks noChangeAspect="1"/>
          </p:cNvPicPr>
          <p:nvPr/>
        </p:nvPicPr>
        <p:blipFill>
          <a:blip r:embed="rId3"/>
          <a:stretch>
            <a:fillRect/>
          </a:stretch>
        </p:blipFill>
        <p:spPr>
          <a:xfrm>
            <a:off x="5215945" y="2005267"/>
            <a:ext cx="3843731" cy="1802548"/>
          </a:xfrm>
          <a:prstGeom prst="rect">
            <a:avLst/>
          </a:prstGeom>
        </p:spPr>
      </p:pic>
    </p:spTree>
    <p:extLst>
      <p:ext uri="{BB962C8B-B14F-4D97-AF65-F5344CB8AC3E}">
        <p14:creationId xmlns:p14="http://schemas.microsoft.com/office/powerpoint/2010/main" val="617969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6B1F4-C8DA-9451-6C91-CF96DEA7AEDC}"/>
              </a:ext>
            </a:extLst>
          </p:cNvPr>
          <p:cNvSpPr>
            <a:spLocks noGrp="1"/>
          </p:cNvSpPr>
          <p:nvPr>
            <p:ph type="title"/>
          </p:nvPr>
        </p:nvSpPr>
        <p:spPr/>
        <p:txBody>
          <a:bodyPr>
            <a:normAutofit fontScale="90000"/>
          </a:bodyPr>
          <a:lstStyle/>
          <a:p>
            <a:r>
              <a:rPr lang="en-IN" b="1" u="sng" dirty="0" err="1"/>
              <a:t>EigenFaces</a:t>
            </a:r>
            <a:r>
              <a:rPr lang="en-IN" b="1" u="sng" dirty="0"/>
              <a:t>(PCA) &amp; Fischer Faces</a:t>
            </a:r>
          </a:p>
        </p:txBody>
      </p:sp>
      <p:pic>
        <p:nvPicPr>
          <p:cNvPr id="5" name="Picture 4">
            <a:extLst>
              <a:ext uri="{FF2B5EF4-FFF2-40B4-BE49-F238E27FC236}">
                <a16:creationId xmlns:a16="http://schemas.microsoft.com/office/drawing/2014/main" id="{40ACE544-69A4-B830-5E57-355D7E6E006F}"/>
              </a:ext>
            </a:extLst>
          </p:cNvPr>
          <p:cNvPicPr>
            <a:picLocks noChangeAspect="1"/>
          </p:cNvPicPr>
          <p:nvPr/>
        </p:nvPicPr>
        <p:blipFill>
          <a:blip r:embed="rId2"/>
          <a:stretch>
            <a:fillRect/>
          </a:stretch>
        </p:blipFill>
        <p:spPr>
          <a:xfrm>
            <a:off x="4801007" y="1820444"/>
            <a:ext cx="3744330" cy="2386496"/>
          </a:xfrm>
          <a:prstGeom prst="rect">
            <a:avLst/>
          </a:prstGeom>
        </p:spPr>
      </p:pic>
      <p:pic>
        <p:nvPicPr>
          <p:cNvPr id="7" name="Picture 6">
            <a:extLst>
              <a:ext uri="{FF2B5EF4-FFF2-40B4-BE49-F238E27FC236}">
                <a16:creationId xmlns:a16="http://schemas.microsoft.com/office/drawing/2014/main" id="{0D66646A-59B5-E443-1DE3-4F58756F304E}"/>
              </a:ext>
            </a:extLst>
          </p:cNvPr>
          <p:cNvPicPr>
            <a:picLocks noChangeAspect="1"/>
          </p:cNvPicPr>
          <p:nvPr/>
        </p:nvPicPr>
        <p:blipFill>
          <a:blip r:embed="rId3"/>
          <a:stretch>
            <a:fillRect/>
          </a:stretch>
        </p:blipFill>
        <p:spPr>
          <a:xfrm>
            <a:off x="502674" y="1806384"/>
            <a:ext cx="4011371" cy="2400556"/>
          </a:xfrm>
          <a:prstGeom prst="rect">
            <a:avLst/>
          </a:prstGeom>
        </p:spPr>
      </p:pic>
    </p:spTree>
    <p:extLst>
      <p:ext uri="{BB962C8B-B14F-4D97-AF65-F5344CB8AC3E}">
        <p14:creationId xmlns:p14="http://schemas.microsoft.com/office/powerpoint/2010/main" val="469772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8697D-22A5-6D6A-46A8-9524A6F73A49}"/>
              </a:ext>
            </a:extLst>
          </p:cNvPr>
          <p:cNvSpPr>
            <a:spLocks noGrp="1"/>
          </p:cNvSpPr>
          <p:nvPr>
            <p:ph type="title"/>
          </p:nvPr>
        </p:nvSpPr>
        <p:spPr>
          <a:xfrm>
            <a:off x="311700" y="464344"/>
            <a:ext cx="8520600" cy="572700"/>
          </a:xfrm>
        </p:spPr>
        <p:txBody>
          <a:bodyPr>
            <a:normAutofit fontScale="90000"/>
          </a:bodyPr>
          <a:lstStyle/>
          <a:p>
            <a:r>
              <a:rPr lang="en-IN" b="1" u="sng" dirty="0"/>
              <a:t>Face Recognition Library</a:t>
            </a:r>
          </a:p>
        </p:txBody>
      </p:sp>
      <p:pic>
        <p:nvPicPr>
          <p:cNvPr id="5" name="Picture 4">
            <a:extLst>
              <a:ext uri="{FF2B5EF4-FFF2-40B4-BE49-F238E27FC236}">
                <a16:creationId xmlns:a16="http://schemas.microsoft.com/office/drawing/2014/main" id="{26FBD358-17F4-4002-94CA-7BB6C9D806F3}"/>
              </a:ext>
            </a:extLst>
          </p:cNvPr>
          <p:cNvPicPr>
            <a:picLocks noChangeAspect="1"/>
          </p:cNvPicPr>
          <p:nvPr/>
        </p:nvPicPr>
        <p:blipFill>
          <a:blip r:embed="rId2"/>
          <a:stretch>
            <a:fillRect/>
          </a:stretch>
        </p:blipFill>
        <p:spPr>
          <a:xfrm>
            <a:off x="651686" y="1037044"/>
            <a:ext cx="7840627" cy="4052311"/>
          </a:xfrm>
          <a:prstGeom prst="rect">
            <a:avLst/>
          </a:prstGeom>
        </p:spPr>
      </p:pic>
    </p:spTree>
    <p:extLst>
      <p:ext uri="{BB962C8B-B14F-4D97-AF65-F5344CB8AC3E}">
        <p14:creationId xmlns:p14="http://schemas.microsoft.com/office/powerpoint/2010/main" val="3961016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248</TotalTime>
  <Words>1093</Words>
  <Application>Microsoft Office PowerPoint</Application>
  <PresentationFormat>On-screen Show (16:9)</PresentationFormat>
  <Paragraphs>93</Paragraphs>
  <Slides>15</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Segoe UI</vt:lpstr>
      <vt:lpstr>Wingdings</vt:lpstr>
      <vt:lpstr>Simple Dark</vt:lpstr>
      <vt:lpstr>Face Tracking System</vt:lpstr>
      <vt:lpstr>Problem Statement</vt:lpstr>
      <vt:lpstr>Introduction</vt:lpstr>
      <vt:lpstr>Literature </vt:lpstr>
      <vt:lpstr>Research Gap</vt:lpstr>
      <vt:lpstr>Objectives</vt:lpstr>
      <vt:lpstr>Face Recognition through CNN</vt:lpstr>
      <vt:lpstr>EigenFaces(PCA) &amp; Fischer Faces</vt:lpstr>
      <vt:lpstr>Face Recognition Library</vt:lpstr>
      <vt:lpstr>Methodology</vt:lpstr>
      <vt:lpstr>Flowchart</vt:lpstr>
      <vt:lpstr>Conclusion</vt:lpstr>
      <vt:lpstr>PROJECT GALLERY</vt:lpstr>
      <vt:lpstr>PowerPoint Presentation</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Tracking System</dc:title>
  <dc:creator>Varad Desai</dc:creator>
  <cp:lastModifiedBy>Varad Desai</cp:lastModifiedBy>
  <cp:revision>8</cp:revision>
  <dcterms:modified xsi:type="dcterms:W3CDTF">2023-10-22T18:34:18Z</dcterms:modified>
</cp:coreProperties>
</file>